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73" r:id="rId9"/>
    <p:sldId id="268" r:id="rId10"/>
    <p:sldId id="269" r:id="rId11"/>
    <p:sldId id="271" r:id="rId12"/>
    <p:sldId id="270" r:id="rId13"/>
  </p:sldIdLst>
  <p:sldSz cx="18288000" cy="10287000"/>
  <p:notesSz cx="6858000" cy="9144000"/>
  <p:embeddedFontLst>
    <p:embeddedFont>
      <p:font typeface="Abadi" panose="020B0604020104020204" pitchFamily="34" charset="0"/>
      <p:regular r:id="rId15"/>
    </p:embeddedFont>
    <p:embeddedFont>
      <p:font typeface="Arial Bold" panose="020B0704020202020204" pitchFamily="34" charset="0"/>
      <p:regular r:id="rId16"/>
      <p:bold r:id="rId17"/>
    </p:embeddedFont>
    <p:embeddedFont>
      <p:font typeface="Bookman Old Style" panose="020506040505050202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(MS)" panose="020B0604020202020204" charset="0"/>
      <p:regular r:id="rId26"/>
    </p:embeddedFont>
    <p:embeddedFont>
      <p:font typeface="Calibri (MS) Bold" panose="020B0604020202020204" charset="0"/>
      <p:regular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Imprint MT Shadow" panose="04020605060303030202" pitchFamily="82" charset="0"/>
      <p:regular r:id="rId32"/>
    </p:embeddedFont>
    <p:embeddedFont>
      <p:font typeface="Monotype Corsiva" panose="03010101010201010101" pitchFamily="66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035" autoAdjust="0"/>
  </p:normalViewPr>
  <p:slideViewPr>
    <p:cSldViewPr>
      <p:cViewPr varScale="1">
        <p:scale>
          <a:sx n="46" d="100"/>
          <a:sy n="46" d="100"/>
        </p:scale>
        <p:origin x="4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477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982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FCF1-F9F2-A810-0B13-40479CD8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20A92-1637-423A-4ED1-B0F5E11AB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BCF6-91FD-4BA6-FC0F-3A573D1EDD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F418B-C16A-EB5A-3375-D479A51E2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398B1A-D281-81A0-05E6-5FDF199F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1C375-B2D2-1089-491C-F6CC9F3C2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9B1A-3179-213C-8C7D-12F90D71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15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67200" y="1700212"/>
            <a:ext cx="13411200" cy="2980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3283"/>
              </a:lnSpc>
            </a:pPr>
            <a:r>
              <a:rPr lang="en-US" sz="285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rPr>
              <a:t>JUDUL TESIS : </a:t>
            </a:r>
          </a:p>
          <a:p>
            <a:pPr algn="l">
              <a:lnSpc>
                <a:spcPts val="3283"/>
              </a:lnSpc>
            </a:pP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Kepuasan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Budaya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Organisasi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dan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Motivasi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Retensi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Kompensasi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Pemoderasi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(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Studi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Pada PT. </a:t>
            </a:r>
            <a:r>
              <a:rPr lang="en-US" sz="4000" b="1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Eloda</a:t>
            </a:r>
            <a:r>
              <a:rPr lang="en-US" sz="4000" b="1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Mitra)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58640" y="5382768"/>
            <a:ext cx="13228320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Nama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Mahasiswa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: Fredy Perdana Putra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NIM 				: 20232102004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Program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Studi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	: Magister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Pembimbing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Dr. Nana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Sutisna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, SE., MM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Proposal 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Genap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746035" y="1744152"/>
            <a:ext cx="9787675" cy="753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METODE PENELITIAN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Pendekatan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Penelitian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: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Kuantitatif</a:t>
            </a: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Teknik </a:t>
            </a:r>
            <a:r>
              <a:rPr lang="en-US" sz="2400" dirty="0" err="1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Pengumpulan</a:t>
            </a:r>
            <a:r>
              <a:rPr lang="en-US" sz="2400" dirty="0">
                <a:solidFill>
                  <a:srgbClr val="000000"/>
                </a:solidFill>
                <a:ea typeface="Arial Bold"/>
                <a:cs typeface="Arial Bold"/>
                <a:sym typeface="Arial Bold"/>
              </a:rPr>
              <a:t> data: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Kuesioner</a:t>
            </a: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Metode</a:t>
            </a:r>
            <a:r>
              <a:rPr lang="en-US" sz="2400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Pemilihan</a:t>
            </a:r>
            <a:r>
              <a:rPr lang="en-US" sz="2400" dirty="0">
                <a:solidFill>
                  <a:srgbClr val="000000"/>
                </a:solidFill>
                <a:ea typeface="Open Sans Bold"/>
                <a:cs typeface="Open Sans Bold"/>
                <a:sym typeface="Open Sans Bold"/>
              </a:rPr>
              <a:t> Sample: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r>
              <a:rPr lang="en-US" sz="2400" dirty="0"/>
              <a:t> pada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purposive sampling,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pertimbangan</a:t>
            </a:r>
            <a:r>
              <a:rPr lang="en-US" sz="2400" dirty="0"/>
              <a:t> dan </a:t>
            </a:r>
            <a:r>
              <a:rPr lang="en-US" sz="2400" dirty="0" err="1"/>
              <a:t>kriteria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yang </a:t>
            </a:r>
            <a:r>
              <a:rPr lang="en-US" sz="2400" dirty="0" err="1"/>
              <a:t>relevan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/>
              <a:t>Kriteria</a:t>
            </a:r>
            <a:r>
              <a:rPr lang="en-US" sz="2400" dirty="0"/>
              <a:t> </a:t>
            </a:r>
            <a:r>
              <a:rPr lang="en-US" sz="2400" dirty="0" err="1"/>
              <a:t>responden</a:t>
            </a:r>
            <a:r>
              <a:rPr lang="en-US" sz="2400" dirty="0"/>
              <a:t> yang </a:t>
            </a:r>
            <a:r>
              <a:rPr lang="en-US" sz="2400" dirty="0" err="1"/>
              <a:t>ditetapkan</a:t>
            </a:r>
            <a:r>
              <a:rPr lang="en-US" sz="2400" dirty="0"/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ID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PT.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Mitra yang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beroperasi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 Cabang DC Tangerang (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Jabodetabek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Branch).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status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 PT. </a:t>
            </a:r>
            <a:r>
              <a:rPr lang="it-IT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Eloda Mitra.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masa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Pemilihan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≥ 5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masa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Merepresentasikan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88%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populasi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PT.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Eloda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Mitra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Memiliki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pengalaman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cukup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menilai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dampak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jangka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panjang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kebijakan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retensi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400" dirty="0"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Mengurangi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bias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dari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karyawan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baru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mungkin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belum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terpapar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budaya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organisasi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secara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mendalam</a:t>
            </a:r>
            <a:r>
              <a:rPr lang="en-ID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4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1092976" lvl="2" indent="-364325" algn="just">
              <a:lnSpc>
                <a:spcPts val="270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0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1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7168" name="Picture 7167">
            <a:extLst>
              <a:ext uri="{FF2B5EF4-FFF2-40B4-BE49-F238E27FC236}">
                <a16:creationId xmlns:a16="http://schemas.microsoft.com/office/drawing/2014/main" id="{CECA7743-AE4F-AA3E-87E2-A0132D89D1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026180"/>
            <a:ext cx="7239000" cy="6161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A1C0-85E8-81CD-F154-FD2DEF4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FF8F4-B40C-D218-8E5D-6F2C89378AE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541773-8E14-FB57-86AB-C66E00325D6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B60434-BE2B-913C-456B-7FE78C9C975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E032D-3E4E-67DC-678C-5F8ACF2D3499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52C052A-C540-C226-0C65-3ACC03E96CD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F4680-6320-A48C-C3C1-C9D2B369DCF0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EFA078-11AC-EB32-8484-D3A0C1508C50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C2FAAA-338E-0C3D-5E25-36ADBFA6BF5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AA183C-538F-8923-15BB-5A4A88D4258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07A6B78-4C00-6D74-13DC-30E799556E49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E5A24ED-229A-71A3-2F40-91B2D64DCCEC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A430F-9200-6055-B8DF-12A53B8BE4F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5F2D4-9E28-323E-6D6D-BC8AF513DEB8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E17232-E22C-4E79-AE4C-2480614CFC7C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B132DBA-616A-D6D4-C4FE-905746DF7DC1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911A9C-0371-9D8B-656A-FE92E45CFBD0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9D87A86-B5B5-4CF2-6B1B-B65DABDCFF20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B815D3B-F8CF-44B3-E458-A47162CE062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88FB97-7C42-2BF2-88D7-45EC38F6ABCE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86246B9-EC51-6F3D-D0BE-5AD7B26A294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45F119F-9F5A-7B94-89BE-38B81FC1E6A9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11AA81DC-2BFD-7F02-A523-3AD68C9CA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A6D2ED-72D9-12AC-B28B-F74A03255705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8B5E307-EA1D-7360-2E10-443AA968AD8F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42C28F4-9DFD-2DFB-F738-6FD7AB928C9B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8C06B3-4810-3852-C824-90EB6B6BDA4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59E317-D1BB-89BD-AF19-E75033D7F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A05A022-7305-41B1-EEAD-F7E58BD82211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02AD2C-EA8F-A8C8-8398-3DF7650A2AD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C1976F2-7F79-59D3-A985-D43E8AC9D25B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6620486D-6973-B5E7-DA0B-594A15B690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EE38EDC-7FEE-3591-CCCA-51164CA3A5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BADC148-300A-4EA8-1A63-60B5347A609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5A1BA80-C9A3-15DA-1BFB-B3C935F1A1DD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C5FE736-7A74-9944-2888-E7E260187F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3C0AED9-587D-C2D5-2AE5-932EFC3E6D1C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287623E-3338-553E-E1B3-7DA41597383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E626F9D-2B11-0EA4-7B2A-B4AF984016A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DA7A251-F1DD-0805-D4E8-B9CC97FF6A37}"/>
              </a:ext>
            </a:extLst>
          </p:cNvPr>
          <p:cNvSpPr txBox="1"/>
          <p:nvPr/>
        </p:nvSpPr>
        <p:spPr>
          <a:xfrm>
            <a:off x="507842" y="1690281"/>
            <a:ext cx="7567250" cy="35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POPULASI DAN SAMPEL PENELITIAN </a:t>
            </a:r>
            <a:endParaRPr lang="en-US" sz="2800" b="1" dirty="0">
              <a:solidFill>
                <a:srgbClr val="000000"/>
              </a:solidFill>
              <a:latin typeface="Abadi" panose="020B06040201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3EF25E9-5541-A9F9-1636-042DF8F5F7B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DDB91B9-6497-1CDC-A8A3-E8F8A41C3CF7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3A57BB4B-CF52-D4FA-D1DA-E909CD2B0D6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DADD6EB-62BD-421B-A16B-5E9EEE4D3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294"/>
              </p:ext>
            </p:extLst>
          </p:nvPr>
        </p:nvGraphicFramePr>
        <p:xfrm>
          <a:off x="304800" y="2098218"/>
          <a:ext cx="15200168" cy="65233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80595">
                  <a:extLst>
                    <a:ext uri="{9D8B030D-6E8A-4147-A177-3AD203B41FA5}">
                      <a16:colId xmlns:a16="http://schemas.microsoft.com/office/drawing/2014/main" val="1952216120"/>
                    </a:ext>
                  </a:extLst>
                </a:gridCol>
                <a:gridCol w="5607829">
                  <a:extLst>
                    <a:ext uri="{9D8B030D-6E8A-4147-A177-3AD203B41FA5}">
                      <a16:colId xmlns:a16="http://schemas.microsoft.com/office/drawing/2014/main" val="3908570256"/>
                    </a:ext>
                  </a:extLst>
                </a:gridCol>
                <a:gridCol w="8411744">
                  <a:extLst>
                    <a:ext uri="{9D8B030D-6E8A-4147-A177-3AD203B41FA5}">
                      <a16:colId xmlns:a16="http://schemas.microsoft.com/office/drawing/2014/main" val="4259996184"/>
                    </a:ext>
                  </a:extLst>
                </a:gridCol>
              </a:tblGrid>
              <a:tr h="40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Keterangan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Rincian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extLst>
                  <a:ext uri="{0D108BD9-81ED-4DB2-BD59-A6C34878D82A}">
                    <a16:rowId xmlns:a16="http://schemas.microsoft.com/office/drawing/2014/main" val="2894162625"/>
                  </a:ext>
                </a:extLst>
              </a:tr>
              <a:tr h="80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Teknik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Pengambilan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Non-probability sampling dengan pendekatan purposive sampling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2328201349"/>
                  </a:ext>
                </a:extLst>
              </a:tr>
              <a:tr h="2010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Kriteria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Pemilihan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  <a:r>
                        <a:rPr lang="en-ID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Eloda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Mitra yang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beroperasi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Cabang DC Tangerang (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Jabodetabek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Branch).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status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tetap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PT. </a:t>
                      </a:r>
                      <a:r>
                        <a:rPr lang="it-IT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Eloda Mitra.</a:t>
                      </a:r>
                      <a:endParaRPr lang="en-ID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Merupakan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karyawan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masa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tahun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fontAlgn="t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2217499077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Penentuan Jumlah Sampel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Mengacu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pada Hair et al. (2024),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minimum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untuk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analisis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SEM-PLS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adalah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5–10 kali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penelitian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3863350958"/>
                  </a:ext>
                </a:extLst>
              </a:tr>
              <a:tr h="60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Jumlah Indikator Penelitian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gabungan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dari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variabel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X1, X2, X3, Z, dan Y)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750206712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Jumlah Sampel Minimum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Minimum: 125responden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Maksimum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: 250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yang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diambil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: ± 175-200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/>
                </a:tc>
                <a:extLst>
                  <a:ext uri="{0D108BD9-81ED-4DB2-BD59-A6C34878D82A}">
                    <a16:rowId xmlns:a16="http://schemas.microsoft.com/office/drawing/2014/main" val="404864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86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17678400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Konteks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Persaingan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global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menuntut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berfokus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aset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ujuan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Strategi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terintegrasi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mempertahankan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kompeten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stabilitas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kualitas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riset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berpengaruh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endParaRPr lang="en-ID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Kepuasan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,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Budaya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Organisasi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dan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Motivasi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Retensi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Kompensasi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Pemoderasi</a:t>
            </a:r>
            <a:endParaRPr lang="en-US" sz="3600" spc="-137" dirty="0">
              <a:solidFill>
                <a:srgbClr val="C00000"/>
              </a:solidFill>
              <a:latin typeface="Georgia" panose="02040502050405020303" pitchFamily="18" charset="0"/>
              <a:ea typeface="Bodoni FLF"/>
              <a:cs typeface="Bodoni FLF"/>
              <a:sym typeface="Bodoni FLF"/>
            </a:endParaRPr>
          </a:p>
          <a:p>
            <a:pPr algn="ctr">
              <a:lnSpc>
                <a:spcPts val="3283"/>
              </a:lnSpc>
            </a:pP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(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Studi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Pada PT. </a:t>
            </a:r>
            <a:r>
              <a:rPr lang="en-US" sz="36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Eloda</a:t>
            </a:r>
            <a:r>
              <a: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Mitra)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895B030-E457-8693-C891-EE15D4664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" y="3848100"/>
            <a:ext cx="8478982" cy="5431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494493-80ED-38E7-47F7-ECB42FC72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764" y="3641588"/>
            <a:ext cx="5252235" cy="510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7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228600" y="2272212"/>
            <a:ext cx="10363200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PT </a:t>
            </a:r>
            <a:r>
              <a:rPr lang="en-ID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Eloda</a:t>
            </a:r>
            <a:r>
              <a:rPr lang="en-ID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Mitra: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sangat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mayoritas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senior;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stabilitas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berisiko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stagnasi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kesenjangan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generasi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sulit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regenerasi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Isu</a:t>
            </a:r>
            <a:r>
              <a:rPr lang="en-ID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 kerja tinggi tanpa tantangan baru → potensi stagnasi produktivitas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 organisasi tradisional → kurang menarik bagi generasi muda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 berfokus stabilitas → bertahan tanpa berkembang</a:t>
            </a:r>
            <a:endParaRPr lang="en-ID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 tinggi untuk senior → potensi ketidakseimbangan anggaran</a:t>
            </a:r>
            <a:r>
              <a:rPr lang="en-ID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gap:</a:t>
            </a: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Belum banyak penelitian menguji pengaruh simultan kepuasan, budaya, motivasi, dengan kompensasi sebagai moderator pada kasus retensi sangat tinggi.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Kebaruan studi:</a:t>
            </a:r>
            <a:r>
              <a:rPr lang="it-IT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Mengkaji potensi “over-retention” sekaligus menguji peran moderasi kompensasi pada hubungan ketiga faktor internal terhadap retensi</a:t>
            </a:r>
          </a:p>
        </p:txBody>
      </p:sp>
      <p:grpSp>
        <p:nvGrpSpPr>
          <p:cNvPr id="45" name="Group 42">
            <a:extLst>
              <a:ext uri="{FF2B5EF4-FFF2-40B4-BE49-F238E27FC236}">
                <a16:creationId xmlns:a16="http://schemas.microsoft.com/office/drawing/2014/main" id="{D56F8589-D88F-6A35-3E17-97CCB7805333}"/>
              </a:ext>
            </a:extLst>
          </p:cNvPr>
          <p:cNvGrpSpPr/>
          <p:nvPr/>
        </p:nvGrpSpPr>
        <p:grpSpPr>
          <a:xfrm>
            <a:off x="503578" y="364117"/>
            <a:ext cx="16639979" cy="4039837"/>
            <a:chOff x="-883451" y="-3927755"/>
            <a:chExt cx="22186639" cy="5386443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2FADE36-7A58-3E31-5BDA-DB4268A4C243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1E7D886E-18D4-765B-155C-3E296F0681C4}"/>
                </a:ext>
              </a:extLst>
            </p:cNvPr>
            <p:cNvSpPr txBox="1"/>
            <p:nvPr/>
          </p:nvSpPr>
          <p:spPr>
            <a:xfrm>
              <a:off x="-883451" y="-3927755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36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36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36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69C1E42-B90F-C7C8-53D0-C4A9E18E14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988" y="2505325"/>
            <a:ext cx="7543800" cy="5423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87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675265" y="1371500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286721" y="2236293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endParaRPr lang="en-US" sz="21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884404" y="1862096"/>
            <a:ext cx="10836312" cy="714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IDENTIFIKASI MASALAH</a:t>
            </a:r>
          </a:p>
          <a:p>
            <a:pPr algn="l">
              <a:lnSpc>
                <a:spcPts val="4320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PT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Mitra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menyebabkan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merasa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terlalu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nyaman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kurang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terdorong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berkembang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mencari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inovasi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cenderung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tradisional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kurang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menarik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talenta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berfokus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stabilitas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pekerjaan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mengarah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bertahan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tanpa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peningkatan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senior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memicu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ketidakseimbangan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alokasi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anggaran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mengurangi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peluang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perekrutan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talenta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Risiko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regenerasi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tenaga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komposisi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didominasi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mereka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sudah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lama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banyak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pensiun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keluar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kehilangan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pengetahuan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keterampilan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kunci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Minimnya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menguji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simultan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moderator, pada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konteks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sangat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l">
              <a:lnSpc>
                <a:spcPts val="4320"/>
              </a:lnSpc>
            </a:pPr>
            <a:endParaRPr lang="en-US" sz="2800" b="1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432C6-C6F0-4774-8646-D434DDA4245C}"/>
              </a:ext>
            </a:extLst>
          </p:cNvPr>
          <p:cNvSpPr txBox="1"/>
          <p:nvPr/>
        </p:nvSpPr>
        <p:spPr>
          <a:xfrm>
            <a:off x="847086" y="27216"/>
            <a:ext cx="15417026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Kepuasan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,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Budaya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Organisasi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dan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Motivasi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Retensi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Kompensasi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Pemoderasi</a:t>
            </a:r>
            <a:endParaRPr lang="en-US" sz="2800" spc="-137" dirty="0">
              <a:solidFill>
                <a:srgbClr val="C00000"/>
              </a:solidFill>
              <a:latin typeface="Georgia" panose="02040502050405020303" pitchFamily="18" charset="0"/>
              <a:ea typeface="Bodoni FLF"/>
              <a:cs typeface="Bodoni FLF"/>
              <a:sym typeface="Bodoni FLF"/>
            </a:endParaRPr>
          </a:p>
          <a:p>
            <a:pPr algn="ctr">
              <a:lnSpc>
                <a:spcPts val="3283"/>
              </a:lnSpc>
            </a:pP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(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Studi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Pada PT. </a:t>
            </a:r>
            <a:r>
              <a:rPr lang="en-US" sz="2800" spc="-137" dirty="0" err="1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Eloda</a:t>
            </a:r>
            <a:r>
              <a:rPr lang="en-US" sz="28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rPr>
              <a:t> Mitra)</a:t>
            </a:r>
          </a:p>
        </p:txBody>
      </p:sp>
      <p:sp>
        <p:nvSpPr>
          <p:cNvPr id="49" name="Thought Bubble: Cloud 48">
            <a:extLst>
              <a:ext uri="{FF2B5EF4-FFF2-40B4-BE49-F238E27FC236}">
                <a16:creationId xmlns:a16="http://schemas.microsoft.com/office/drawing/2014/main" id="{E905BF82-3DBC-C1FC-8F04-55ACF6F047BF}"/>
              </a:ext>
            </a:extLst>
          </p:cNvPr>
          <p:cNvSpPr/>
          <p:nvPr/>
        </p:nvSpPr>
        <p:spPr>
          <a:xfrm>
            <a:off x="1793702" y="1339585"/>
            <a:ext cx="4648200" cy="1843175"/>
          </a:xfrm>
          <a:prstGeom prst="cloudCallout">
            <a:avLst>
              <a:gd name="adj1" fmla="val -7420"/>
              <a:gd name="adj2" fmla="val 985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Apa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aja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ya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masalahnya</a:t>
            </a:r>
            <a:r>
              <a:rPr lang="en-US" sz="3600" dirty="0">
                <a:solidFill>
                  <a:schemeClr val="tx1"/>
                </a:solidFill>
              </a:rPr>
              <a:t>?</a:t>
            </a:r>
            <a:endParaRPr lang="en-ID" sz="3600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B839B4-78DB-EA99-49B3-C59353E9A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0" y="4232543"/>
            <a:ext cx="5018787" cy="5199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1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11608" y="1728381"/>
            <a:ext cx="9783420" cy="653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RUMUSAN MASALAH</a:t>
            </a:r>
          </a:p>
          <a:p>
            <a:pPr algn="just">
              <a:lnSpc>
                <a:spcPts val="3956"/>
              </a:lnSpc>
            </a:pPr>
            <a:endParaRPr lang="en-US" sz="2800" b="1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kepuasan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kepuasan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Mitra?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78F60E5-D3E3-4E08-16A3-02B0842B99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62" y="2147743"/>
            <a:ext cx="6581129" cy="6119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9210992" cy="6179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TUJUAN PENELITIAN  :</a:t>
            </a:r>
          </a:p>
          <a:p>
            <a:pPr algn="just">
              <a:lnSpc>
                <a:spcPts val="2592"/>
              </a:lnSpc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kepuasan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kepuasan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oganisasi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memoderasi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6B8FBB9-0302-E393-AAAF-0902B17D2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976270"/>
            <a:ext cx="7019010" cy="5605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0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1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6735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MANFAAT PENELITIAN</a:t>
            </a:r>
          </a:p>
          <a:p>
            <a:pPr algn="l">
              <a:lnSpc>
                <a:spcPts val="2700"/>
              </a:lnSpc>
            </a:pPr>
            <a:endParaRPr lang="en-US"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Manfaat</a:t>
            </a:r>
            <a:r>
              <a:rPr lang="en-ID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endParaRPr lang="en-ID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(a)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teoretis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(b)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praktis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Teoritis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just">
              <a:lnSpc>
                <a:spcPct val="107000"/>
              </a:lnSpc>
              <a:spcAft>
                <a:spcPts val="800"/>
              </a:spcAft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memperluas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pemahaman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berhubungan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Daya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Praktis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buFont typeface="+mj-lt"/>
              <a:buAutoNum type="alphaUcPeriod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8985" algn="just">
              <a:lnSpc>
                <a:spcPct val="107000"/>
              </a:lnSpc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memperluas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sekaligus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kepuasan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mempertimbangkan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kompensasi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moderasi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PT.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Mitra.</a:t>
            </a:r>
            <a:endParaRPr lang="en-ID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07000"/>
              </a:lnSpc>
              <a:buFont typeface="+mj-lt"/>
              <a:buAutoNum type="alphaUcPeriod" startAt="2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8985" algn="just">
              <a:lnSpc>
                <a:spcPct val="107000"/>
              </a:lnSpc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PT.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Eloda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Mitra,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bermanfaat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praktisi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merancang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strategi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terutama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retensi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buFont typeface="+mj-lt"/>
              <a:buAutoNum type="alphaUcPeriod" startAt="3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8985" algn="just">
              <a:lnSpc>
                <a:spcPct val="107000"/>
              </a:lnSpc>
              <a:spcAft>
                <a:spcPts val="800"/>
              </a:spcAft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kesempatan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menggali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pemahaman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konsep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725184" y="259776"/>
            <a:ext cx="1258016" cy="119797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0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0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0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1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CE8B1E-520F-CD6D-D27A-7DEE5E8781B1}"/>
              </a:ext>
            </a:extLst>
          </p:cNvPr>
          <p:cNvSpPr/>
          <p:nvPr/>
        </p:nvSpPr>
        <p:spPr>
          <a:xfrm>
            <a:off x="7564882" y="1369483"/>
            <a:ext cx="3154020" cy="1183217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Exchange Theory (Homans, 1961; Thibaut &amp; Kelley, 1959; Emerson, 1962; </a:t>
            </a:r>
            <a:r>
              <a:rPr lang="en-US" dirty="0" err="1"/>
              <a:t>Blau</a:t>
            </a:r>
            <a:r>
              <a:rPr lang="en-US" dirty="0"/>
              <a:t>, 2017)</a:t>
            </a:r>
            <a:endParaRPr lang="en-ID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AC08B91-99B6-F9E7-4763-C7805B873382}"/>
              </a:ext>
            </a:extLst>
          </p:cNvPr>
          <p:cNvSpPr/>
          <p:nvPr/>
        </p:nvSpPr>
        <p:spPr>
          <a:xfrm>
            <a:off x="7590180" y="2664883"/>
            <a:ext cx="3154020" cy="806011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Organizational Commitment Theory</a:t>
            </a:r>
            <a:r>
              <a:rPr lang="en-US" dirty="0"/>
              <a:t> (Meyer &amp; Allen, 1997)</a:t>
            </a:r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65B000-66A2-8FC7-0742-708CC185467F}"/>
              </a:ext>
            </a:extLst>
          </p:cNvPr>
          <p:cNvSpPr/>
          <p:nvPr/>
        </p:nvSpPr>
        <p:spPr>
          <a:xfrm>
            <a:off x="714582" y="3848100"/>
            <a:ext cx="2790618" cy="6253188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 err="1"/>
              <a:t>Kepuasan</a:t>
            </a:r>
            <a:r>
              <a:rPr lang="en-ID" b="1" dirty="0"/>
              <a:t> </a:t>
            </a:r>
            <a:r>
              <a:rPr lang="en-ID" b="1" dirty="0" err="1"/>
              <a:t>Kerja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Definisi</a:t>
            </a:r>
            <a:r>
              <a:rPr lang="en-ID" dirty="0"/>
              <a:t>: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(Robbins &amp; Judge, 2024; </a:t>
            </a:r>
            <a:r>
              <a:rPr lang="en-ID" dirty="0" err="1"/>
              <a:t>Indrasari</a:t>
            </a:r>
            <a:r>
              <a:rPr lang="en-ID" dirty="0"/>
              <a:t> et al., 2017).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Teori</a:t>
            </a:r>
            <a:r>
              <a:rPr lang="en-ID" dirty="0"/>
              <a:t>: Need Fulfilment, Equity, Discrepancy, Two-Factor (Herzberg), Social Reference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Faktor</a:t>
            </a:r>
            <a:r>
              <a:rPr lang="en-ID" dirty="0"/>
              <a:t>: </a:t>
            </a:r>
            <a:r>
              <a:rPr lang="en-ID" dirty="0" err="1"/>
              <a:t>pemanfaatan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, </a:t>
            </a:r>
            <a:r>
              <a:rPr lang="en-ID" dirty="0" err="1"/>
              <a:t>prestasi</a:t>
            </a:r>
            <a:r>
              <a:rPr lang="en-ID" dirty="0"/>
              <a:t>, </a:t>
            </a:r>
            <a:r>
              <a:rPr lang="en-ID" dirty="0" err="1"/>
              <a:t>kompensasi</a:t>
            </a:r>
            <a:r>
              <a:rPr lang="en-ID" dirty="0"/>
              <a:t>,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Indikator</a:t>
            </a:r>
            <a:r>
              <a:rPr lang="en-ID" dirty="0"/>
              <a:t> (</a:t>
            </a:r>
            <a:r>
              <a:rPr lang="en-ID" dirty="0" err="1"/>
              <a:t>Kawiana</a:t>
            </a:r>
            <a:r>
              <a:rPr lang="en-ID" dirty="0"/>
              <a:t>, 2020; Rees &amp; Smith, 2021):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perlindungan</a:t>
            </a:r>
            <a:r>
              <a:rPr lang="en-ID" dirty="0"/>
              <a:t>, </a:t>
            </a:r>
            <a:r>
              <a:rPr lang="en-ID" dirty="0" err="1"/>
              <a:t>kompensasi</a:t>
            </a:r>
            <a:r>
              <a:rPr lang="en-ID" dirty="0"/>
              <a:t>, </a:t>
            </a:r>
            <a:r>
              <a:rPr lang="en-ID" dirty="0" err="1"/>
              <a:t>promosi</a:t>
            </a:r>
            <a:r>
              <a:rPr lang="en-ID" dirty="0"/>
              <a:t>, </a:t>
            </a:r>
            <a:r>
              <a:rPr lang="en-ID" dirty="0" err="1"/>
              <a:t>supervisi</a:t>
            </a:r>
            <a:r>
              <a:rPr lang="en-ID" dirty="0"/>
              <a:t>,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rekan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8F3CC98-199B-D72B-B4DA-E4B0CA0E6C8B}"/>
              </a:ext>
            </a:extLst>
          </p:cNvPr>
          <p:cNvSpPr/>
          <p:nvPr/>
        </p:nvSpPr>
        <p:spPr>
          <a:xfrm>
            <a:off x="4419600" y="3848074"/>
            <a:ext cx="2790617" cy="6253188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 err="1"/>
              <a:t>Budaya</a:t>
            </a:r>
            <a:r>
              <a:rPr lang="en-ID" b="1" dirty="0"/>
              <a:t> </a:t>
            </a:r>
            <a:r>
              <a:rPr lang="en-ID" b="1" dirty="0" err="1"/>
              <a:t>Organisasi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Definisi</a:t>
            </a:r>
            <a:r>
              <a:rPr lang="en-ID" dirty="0"/>
              <a:t>: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, </a:t>
            </a:r>
            <a:r>
              <a:rPr lang="en-ID" dirty="0" err="1"/>
              <a:t>norma</a:t>
            </a:r>
            <a:r>
              <a:rPr lang="en-ID" dirty="0"/>
              <a:t>, </a:t>
            </a:r>
            <a:r>
              <a:rPr lang="en-ID" dirty="0" err="1"/>
              <a:t>keyakinan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(Schein; Robbins &amp; Judge, 2024; </a:t>
            </a:r>
            <a:r>
              <a:rPr lang="en-ID" dirty="0" err="1"/>
              <a:t>Ariawuri</a:t>
            </a:r>
            <a:r>
              <a:rPr lang="en-ID" dirty="0"/>
              <a:t> </a:t>
            </a:r>
            <a:r>
              <a:rPr lang="en-ID" dirty="0" err="1"/>
              <a:t>Wicaksana</a:t>
            </a:r>
            <a:r>
              <a:rPr lang="en-ID" dirty="0"/>
              <a:t> et al., 2021).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Fungsi</a:t>
            </a:r>
            <a:r>
              <a:rPr lang="en-ID" dirty="0"/>
              <a:t>: </a:t>
            </a:r>
            <a:r>
              <a:rPr lang="en-ID" dirty="0" err="1"/>
              <a:t>identitas</a:t>
            </a:r>
            <a:r>
              <a:rPr lang="en-ID" dirty="0"/>
              <a:t>, </a:t>
            </a:r>
            <a:r>
              <a:rPr lang="en-ID" dirty="0" err="1"/>
              <a:t>pembeda</a:t>
            </a:r>
            <a:r>
              <a:rPr lang="en-ID" dirty="0"/>
              <a:t>, </a:t>
            </a:r>
            <a:r>
              <a:rPr lang="en-ID" dirty="0" err="1"/>
              <a:t>komitmen</a:t>
            </a:r>
            <a:r>
              <a:rPr lang="en-ID" dirty="0"/>
              <a:t>, </a:t>
            </a:r>
            <a:r>
              <a:rPr lang="en-ID" dirty="0" err="1"/>
              <a:t>stabilitas</a:t>
            </a:r>
            <a:r>
              <a:rPr lang="en-ID" dirty="0"/>
              <a:t>, </a:t>
            </a:r>
            <a:r>
              <a:rPr lang="en-ID" dirty="0" err="1"/>
              <a:t>pedoman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Karakteristik</a:t>
            </a:r>
            <a:r>
              <a:rPr lang="en-ID" dirty="0"/>
              <a:t>: </a:t>
            </a:r>
            <a:r>
              <a:rPr lang="en-ID" dirty="0" err="1"/>
              <a:t>orientasi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, </a:t>
            </a:r>
            <a:r>
              <a:rPr lang="en-ID" dirty="0" err="1"/>
              <a:t>inovasi</a:t>
            </a:r>
            <a:r>
              <a:rPr lang="en-ID" dirty="0"/>
              <a:t>, </a:t>
            </a:r>
            <a:r>
              <a:rPr lang="en-ID" dirty="0" err="1"/>
              <a:t>perhatian</a:t>
            </a:r>
            <a:r>
              <a:rPr lang="en-ID" dirty="0"/>
              <a:t> pada detail, </a:t>
            </a:r>
            <a:r>
              <a:rPr lang="en-ID" dirty="0" err="1"/>
              <a:t>orientasi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/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stabilitas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Indikator</a:t>
            </a:r>
            <a:r>
              <a:rPr lang="en-ID" dirty="0"/>
              <a:t>: </a:t>
            </a:r>
            <a:r>
              <a:rPr lang="en-ID" dirty="0" err="1"/>
              <a:t>inovasi</a:t>
            </a:r>
            <a:r>
              <a:rPr lang="en-ID" dirty="0"/>
              <a:t>, </a:t>
            </a:r>
            <a:r>
              <a:rPr lang="en-ID" dirty="0" err="1"/>
              <a:t>orientasi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, </a:t>
            </a: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, </a:t>
            </a:r>
            <a:r>
              <a:rPr lang="en-ID" dirty="0" err="1"/>
              <a:t>agresivitas</a:t>
            </a:r>
            <a:r>
              <a:rPr lang="en-ID" dirty="0"/>
              <a:t>, </a:t>
            </a:r>
            <a:r>
              <a:rPr lang="en-ID" dirty="0" err="1"/>
              <a:t>stabilitas</a:t>
            </a:r>
            <a:endParaRPr lang="en-ID" dirty="0"/>
          </a:p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6015BD-366D-5524-B255-742E71AD8B65}"/>
              </a:ext>
            </a:extLst>
          </p:cNvPr>
          <p:cNvSpPr/>
          <p:nvPr/>
        </p:nvSpPr>
        <p:spPr>
          <a:xfrm>
            <a:off x="8077200" y="3848071"/>
            <a:ext cx="2362200" cy="6253189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b="1" dirty="0" err="1"/>
              <a:t>Motivasi</a:t>
            </a:r>
            <a:r>
              <a:rPr lang="en-ID" sz="1600" b="1" dirty="0"/>
              <a:t> </a:t>
            </a:r>
            <a:r>
              <a:rPr lang="en-ID" sz="1600" b="1" dirty="0" err="1"/>
              <a:t>Kerja</a:t>
            </a:r>
            <a:endParaRPr lang="en-ID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 err="1"/>
              <a:t>Definisi</a:t>
            </a:r>
            <a:r>
              <a:rPr lang="en-ID" sz="1600" dirty="0"/>
              <a:t>: </a:t>
            </a:r>
            <a:r>
              <a:rPr lang="en-ID" sz="1600" dirty="0" err="1"/>
              <a:t>dorongan</a:t>
            </a:r>
            <a:r>
              <a:rPr lang="en-ID" sz="1600" dirty="0"/>
              <a:t> internal/</a:t>
            </a:r>
            <a:r>
              <a:rPr lang="en-ID" sz="1600" dirty="0" err="1"/>
              <a:t>eksternal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bekerja</a:t>
            </a:r>
            <a:r>
              <a:rPr lang="en-ID" sz="1600" dirty="0"/>
              <a:t> (</a:t>
            </a:r>
            <a:r>
              <a:rPr lang="en-ID" sz="1600" dirty="0" err="1"/>
              <a:t>Zusrony</a:t>
            </a:r>
            <a:r>
              <a:rPr lang="en-ID" sz="1600" dirty="0"/>
              <a:t>, 2021; Amir et al., 2022).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 err="1"/>
              <a:t>Teori</a:t>
            </a:r>
            <a:r>
              <a:rPr lang="en-ID" sz="1600" dirty="0"/>
              <a:t>: Maslow’s Hierarchy of Needs, Herzberg’s Motivation-Hygiene Theory, McClelland’s Theory of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 err="1"/>
              <a:t>Faktor</a:t>
            </a:r>
            <a:r>
              <a:rPr lang="en-ID" sz="1600" dirty="0"/>
              <a:t> </a:t>
            </a:r>
            <a:r>
              <a:rPr lang="en-ID" sz="1600" dirty="0" err="1"/>
              <a:t>pendorong</a:t>
            </a:r>
            <a:r>
              <a:rPr lang="en-ID" sz="1600" dirty="0"/>
              <a:t>: </a:t>
            </a:r>
            <a:r>
              <a:rPr lang="en-ID" sz="1600" dirty="0" err="1"/>
              <a:t>kepemimpinan</a:t>
            </a:r>
            <a:r>
              <a:rPr lang="en-ID" sz="1600" dirty="0"/>
              <a:t> </a:t>
            </a:r>
            <a:r>
              <a:rPr lang="en-ID" sz="1600" dirty="0" err="1"/>
              <a:t>efektif</a:t>
            </a:r>
            <a:r>
              <a:rPr lang="en-ID" sz="1600" dirty="0"/>
              <a:t>, </a:t>
            </a:r>
            <a:r>
              <a:rPr lang="en-ID" sz="1600" dirty="0" err="1"/>
              <a:t>tantangan</a:t>
            </a:r>
            <a:r>
              <a:rPr lang="en-ID" sz="1600" dirty="0"/>
              <a:t> </a:t>
            </a:r>
            <a:r>
              <a:rPr lang="en-ID" sz="1600" dirty="0" err="1"/>
              <a:t>kerja</a:t>
            </a:r>
            <a:r>
              <a:rPr lang="en-ID" sz="1600" dirty="0"/>
              <a:t>, </a:t>
            </a:r>
            <a:r>
              <a:rPr lang="en-ID" sz="1600" dirty="0" err="1"/>
              <a:t>penghargaan</a:t>
            </a:r>
            <a:r>
              <a:rPr lang="en-ID" sz="1600" dirty="0"/>
              <a:t>, </a:t>
            </a:r>
            <a:r>
              <a:rPr lang="en-ID" sz="1600" dirty="0" err="1"/>
              <a:t>pemberdayaan</a:t>
            </a:r>
            <a:r>
              <a:rPr lang="en-ID" sz="1600" dirty="0"/>
              <a:t>, </a:t>
            </a:r>
            <a:r>
              <a:rPr lang="en-ID" sz="1600" dirty="0" err="1"/>
              <a:t>pengakuan</a:t>
            </a:r>
            <a:r>
              <a:rPr lang="en-ID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 err="1"/>
              <a:t>Indikator</a:t>
            </a:r>
            <a:r>
              <a:rPr lang="en-ID" sz="1600" dirty="0"/>
              <a:t>: </a:t>
            </a:r>
            <a:r>
              <a:rPr lang="en-ID" sz="1600" dirty="0" err="1"/>
              <a:t>kebutuhan</a:t>
            </a:r>
            <a:r>
              <a:rPr lang="en-ID" sz="1600" dirty="0"/>
              <a:t> </a:t>
            </a:r>
            <a:r>
              <a:rPr lang="en-ID" sz="1600" dirty="0" err="1"/>
              <a:t>fisiologis</a:t>
            </a:r>
            <a:r>
              <a:rPr lang="en-ID" sz="1600" dirty="0"/>
              <a:t>, rasa </a:t>
            </a:r>
            <a:r>
              <a:rPr lang="en-ID" sz="1600" dirty="0" err="1"/>
              <a:t>aman</a:t>
            </a:r>
            <a:r>
              <a:rPr lang="en-ID" sz="1600" dirty="0"/>
              <a:t>, </a:t>
            </a:r>
            <a:r>
              <a:rPr lang="en-ID" sz="1600" dirty="0" err="1"/>
              <a:t>sosial</a:t>
            </a:r>
            <a:r>
              <a:rPr lang="en-ID" sz="1600" dirty="0"/>
              <a:t>, </a:t>
            </a:r>
            <a:r>
              <a:rPr lang="en-ID" sz="1600" dirty="0" err="1"/>
              <a:t>penghargaan</a:t>
            </a:r>
            <a:r>
              <a:rPr lang="en-ID" sz="1600" dirty="0"/>
              <a:t>, </a:t>
            </a:r>
            <a:r>
              <a:rPr lang="en-ID" sz="1600" dirty="0" err="1"/>
              <a:t>aktualisasi</a:t>
            </a:r>
            <a:r>
              <a:rPr lang="en-ID" sz="1600" dirty="0"/>
              <a:t> </a:t>
            </a:r>
            <a:r>
              <a:rPr lang="en-ID" sz="1600" dirty="0" err="1"/>
              <a:t>diri</a:t>
            </a:r>
            <a:r>
              <a:rPr lang="en-ID" sz="1600" dirty="0"/>
              <a:t>.</a:t>
            </a:r>
          </a:p>
          <a:p>
            <a:pPr algn="ctr"/>
            <a:endParaRPr lang="en-ID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7D8E19E-2070-BFA0-C204-DC21F53EEA2A}"/>
              </a:ext>
            </a:extLst>
          </p:cNvPr>
          <p:cNvSpPr/>
          <p:nvPr/>
        </p:nvSpPr>
        <p:spPr>
          <a:xfrm>
            <a:off x="11582400" y="3848074"/>
            <a:ext cx="2362200" cy="6196472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 err="1"/>
              <a:t>Kompensasi</a:t>
            </a:r>
            <a:r>
              <a:rPr lang="en-ID" dirty="0"/>
              <a:t> </a:t>
            </a:r>
            <a:r>
              <a:rPr lang="en-ID" i="1" dirty="0"/>
              <a:t>(Moderator)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Definisi</a:t>
            </a:r>
            <a:r>
              <a:rPr lang="en-ID" dirty="0"/>
              <a:t>: </a:t>
            </a:r>
            <a:r>
              <a:rPr lang="en-ID" dirty="0" err="1"/>
              <a:t>penghargaan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(</a:t>
            </a:r>
            <a:r>
              <a:rPr lang="en-ID" dirty="0" err="1"/>
              <a:t>Yuniarti</a:t>
            </a:r>
            <a:r>
              <a:rPr lang="en-ID" dirty="0"/>
              <a:t> et al., 2021; </a:t>
            </a:r>
            <a:r>
              <a:rPr lang="en-ID" dirty="0" err="1"/>
              <a:t>Sinambela</a:t>
            </a:r>
            <a:r>
              <a:rPr lang="en-ID" dirty="0"/>
              <a:t>, 2016).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Jenis</a:t>
            </a:r>
            <a:r>
              <a:rPr lang="en-ID" dirty="0"/>
              <a:t>: </a:t>
            </a:r>
            <a:r>
              <a:rPr lang="en-ID" dirty="0" err="1"/>
              <a:t>finansial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(</a:t>
            </a:r>
            <a:r>
              <a:rPr lang="en-ID" dirty="0" err="1"/>
              <a:t>gaji</a:t>
            </a:r>
            <a:r>
              <a:rPr lang="en-ID" dirty="0"/>
              <a:t>, </a:t>
            </a:r>
            <a:r>
              <a:rPr lang="en-ID" dirty="0" err="1"/>
              <a:t>insentif</a:t>
            </a:r>
            <a:r>
              <a:rPr lang="en-ID" dirty="0"/>
              <a:t>), </a:t>
            </a:r>
            <a:r>
              <a:rPr lang="en-ID" dirty="0" err="1"/>
              <a:t>finansial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(</a:t>
            </a:r>
            <a:r>
              <a:rPr lang="en-ID" dirty="0" err="1"/>
              <a:t>tunjangan</a:t>
            </a:r>
            <a:r>
              <a:rPr lang="en-ID" dirty="0"/>
              <a:t>, </a:t>
            </a:r>
            <a:r>
              <a:rPr lang="en-ID" dirty="0" err="1"/>
              <a:t>fasilitas</a:t>
            </a:r>
            <a:r>
              <a:rPr lang="en-ID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Asas</a:t>
            </a:r>
            <a:r>
              <a:rPr lang="en-ID" dirty="0"/>
              <a:t>: </a:t>
            </a:r>
            <a:r>
              <a:rPr lang="en-ID" dirty="0" err="1"/>
              <a:t>keadilan</a:t>
            </a:r>
            <a:r>
              <a:rPr lang="en-ID" dirty="0"/>
              <a:t>, </a:t>
            </a:r>
            <a:r>
              <a:rPr lang="en-ID" dirty="0" err="1"/>
              <a:t>kelayakan</a:t>
            </a:r>
            <a:r>
              <a:rPr lang="en-ID" dirty="0"/>
              <a:t>, </a:t>
            </a:r>
            <a:r>
              <a:rPr lang="en-ID" dirty="0" err="1"/>
              <a:t>kewajaran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Indikator</a:t>
            </a:r>
            <a:r>
              <a:rPr lang="en-ID" dirty="0"/>
              <a:t>: </a:t>
            </a:r>
            <a:r>
              <a:rPr lang="en-ID" dirty="0" err="1"/>
              <a:t>gaji</a:t>
            </a:r>
            <a:r>
              <a:rPr lang="en-ID" dirty="0"/>
              <a:t>, </a:t>
            </a:r>
            <a:r>
              <a:rPr lang="en-ID" dirty="0" err="1"/>
              <a:t>insentif</a:t>
            </a:r>
            <a:r>
              <a:rPr lang="en-ID" dirty="0"/>
              <a:t>, </a:t>
            </a:r>
            <a:r>
              <a:rPr lang="en-ID" dirty="0" err="1"/>
              <a:t>tunjangan</a:t>
            </a:r>
            <a:r>
              <a:rPr lang="en-ID" dirty="0"/>
              <a:t>, </a:t>
            </a:r>
            <a:r>
              <a:rPr lang="en-ID" dirty="0" err="1"/>
              <a:t>fasilitas</a:t>
            </a:r>
            <a:r>
              <a:rPr lang="en-ID" dirty="0"/>
              <a:t>.</a:t>
            </a:r>
          </a:p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7E64F1-7A44-B216-6B39-B3A9C00D285A}"/>
              </a:ext>
            </a:extLst>
          </p:cNvPr>
          <p:cNvSpPr/>
          <p:nvPr/>
        </p:nvSpPr>
        <p:spPr>
          <a:xfrm>
            <a:off x="14935200" y="3848072"/>
            <a:ext cx="2438400" cy="6196472"/>
          </a:xfrm>
          <a:prstGeom prst="roundRect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b="1" dirty="0" err="1"/>
              <a:t>Retensi</a:t>
            </a:r>
            <a:r>
              <a:rPr lang="en-ID" b="1" dirty="0"/>
              <a:t> </a:t>
            </a:r>
            <a:r>
              <a:rPr lang="en-ID" b="1" dirty="0" err="1"/>
              <a:t>Karyawan</a:t>
            </a:r>
            <a:r>
              <a:rPr lang="en-ID" dirty="0"/>
              <a:t> </a:t>
            </a:r>
            <a:r>
              <a:rPr lang="en-ID" i="1" dirty="0"/>
              <a:t>(</a:t>
            </a:r>
            <a:r>
              <a:rPr lang="en-ID" i="1" dirty="0" err="1"/>
              <a:t>Dependen</a:t>
            </a:r>
            <a:r>
              <a:rPr lang="en-ID" i="1" dirty="0"/>
              <a:t>)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Definisi</a:t>
            </a:r>
            <a:r>
              <a:rPr lang="en-ID" dirty="0"/>
              <a:t>: strategi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kompeten</a:t>
            </a:r>
            <a:r>
              <a:rPr lang="en-ID" dirty="0"/>
              <a:t> (Lockwood, 2007; </a:t>
            </a:r>
            <a:r>
              <a:rPr lang="en-ID" dirty="0" err="1"/>
              <a:t>Reiningsih</a:t>
            </a:r>
            <a:r>
              <a:rPr lang="en-ID" dirty="0"/>
              <a:t> </a:t>
            </a:r>
            <a:r>
              <a:rPr lang="en-ID" dirty="0" err="1"/>
              <a:t>Reke</a:t>
            </a:r>
            <a:r>
              <a:rPr lang="en-ID" dirty="0"/>
              <a:t> et al., 2023).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Faktor</a:t>
            </a:r>
            <a:r>
              <a:rPr lang="en-ID" dirty="0"/>
              <a:t>: </a:t>
            </a:r>
            <a:r>
              <a:rPr lang="en-ID" dirty="0" err="1"/>
              <a:t>budaya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karir</a:t>
            </a:r>
            <a:r>
              <a:rPr lang="en-ID" dirty="0"/>
              <a:t>, </a:t>
            </a:r>
            <a:r>
              <a:rPr lang="en-ID" dirty="0" err="1"/>
              <a:t>penghargaan</a:t>
            </a:r>
            <a:r>
              <a:rPr lang="en-ID" dirty="0"/>
              <a:t>,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,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Indikator</a:t>
            </a:r>
            <a:r>
              <a:rPr lang="en-ID" dirty="0"/>
              <a:t>: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karir</a:t>
            </a:r>
            <a:r>
              <a:rPr lang="en-ID" dirty="0"/>
              <a:t>, </a:t>
            </a:r>
            <a:r>
              <a:rPr lang="en-ID" dirty="0" err="1"/>
              <a:t>penghargaan</a:t>
            </a:r>
            <a:r>
              <a:rPr lang="en-ID" dirty="0"/>
              <a:t>,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  <a:p>
            <a:pPr algn="ctr"/>
            <a:endParaRPr lang="en-ID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01CBB5F-9201-B272-011C-F5C65DE4D585}"/>
              </a:ext>
            </a:extLst>
          </p:cNvPr>
          <p:cNvSpPr/>
          <p:nvPr/>
        </p:nvSpPr>
        <p:spPr>
          <a:xfrm>
            <a:off x="2664549" y="1326825"/>
            <a:ext cx="4038600" cy="1912579"/>
          </a:xfrm>
          <a:prstGeom prst="rightArrow">
            <a:avLst/>
          </a:prstGeom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240"/>
              </a:lnSpc>
            </a:pPr>
            <a:r>
              <a:rPr lang="en-US" sz="2000" b="1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Landasan</a:t>
            </a: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Teori</a:t>
            </a: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/Underlying Theory</a:t>
            </a:r>
            <a:r>
              <a:rPr lang="en-US" sz="2000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 </a:t>
            </a:r>
            <a:endParaRPr lang="en-US" sz="2000" i="1" dirty="0">
              <a:solidFill>
                <a:srgbClr val="000000"/>
              </a:solidFill>
              <a:latin typeface="Abadi" panose="020B0604020104020204" pitchFamily="34" charset="0"/>
              <a:ea typeface="Arial Italics"/>
              <a:cs typeface="Arial Italics"/>
              <a:sym typeface="Arial Itali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AAFFC4-3FBC-0D5F-662B-6E1EAB6C0983}"/>
              </a:ext>
            </a:extLst>
          </p:cNvPr>
          <p:cNvSpPr/>
          <p:nvPr/>
        </p:nvSpPr>
        <p:spPr>
          <a:xfrm>
            <a:off x="11631230" y="2595483"/>
            <a:ext cx="6047169" cy="900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Affective (</a:t>
            </a:r>
            <a:r>
              <a:rPr lang="en-US" dirty="0" err="1">
                <a:solidFill>
                  <a:schemeClr val="tx1"/>
                </a:solidFill>
              </a:rPr>
              <a:t>Butuh</a:t>
            </a:r>
            <a:r>
              <a:rPr lang="en-US" dirty="0">
                <a:solidFill>
                  <a:schemeClr val="tx1"/>
                </a:solidFill>
              </a:rPr>
              <a:t>), Continuance (Mau) &amp;Normative (Harus)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CEB9E3-52B8-C69F-A60E-56652894CF9A}"/>
              </a:ext>
            </a:extLst>
          </p:cNvPr>
          <p:cNvCxnSpPr>
            <a:stCxn id="45" idx="3"/>
          </p:cNvCxnSpPr>
          <p:nvPr/>
        </p:nvCxnSpPr>
        <p:spPr>
          <a:xfrm flipV="1">
            <a:off x="10744200" y="3067888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A735AC3-AD4D-5C9F-592D-F89316D8ADD2}"/>
              </a:ext>
            </a:extLst>
          </p:cNvPr>
          <p:cNvSpPr/>
          <p:nvPr/>
        </p:nvSpPr>
        <p:spPr>
          <a:xfrm>
            <a:off x="11638158" y="1478018"/>
            <a:ext cx="6040242" cy="900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Reward, Cost, CL,CLA, </a:t>
            </a:r>
            <a:r>
              <a:rPr lang="en-ID" dirty="0">
                <a:solidFill>
                  <a:schemeClr val="tx1"/>
                </a:solidFill>
              </a:rPr>
              <a:t>Reciprocity Norm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4F8C5E-4F31-086E-F100-047EDD00AE9B}"/>
              </a:ext>
            </a:extLst>
          </p:cNvPr>
          <p:cNvCxnSpPr>
            <a:cxnSpLocks/>
          </p:cNvCxnSpPr>
          <p:nvPr/>
        </p:nvCxnSpPr>
        <p:spPr>
          <a:xfrm flipV="1">
            <a:off x="10668000" y="1937372"/>
            <a:ext cx="806394" cy="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4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037878" y="1544470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HIPOTESIS PENELITIAN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2630" y="1483043"/>
            <a:ext cx="6106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KERANGKA PENELITIAN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83"/>
                </a:lnSpc>
              </a:pP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1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  <a:p>
              <a:pPr algn="l">
                <a:lnSpc>
                  <a:spcPts val="3283"/>
                </a:lnSpc>
              </a:pP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9" name="TextBox 39">
            <a:extLst>
              <a:ext uri="{FF2B5EF4-FFF2-40B4-BE49-F238E27FC236}">
                <a16:creationId xmlns:a16="http://schemas.microsoft.com/office/drawing/2014/main" id="{51DFDF3E-4F6C-472D-BBE6-A031F0B5D83D}"/>
              </a:ext>
            </a:extLst>
          </p:cNvPr>
          <p:cNvSpPr txBox="1"/>
          <p:nvPr/>
        </p:nvSpPr>
        <p:spPr>
          <a:xfrm>
            <a:off x="8534400" y="2518155"/>
            <a:ext cx="9550436" cy="6991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Ringkasan hipotesis penelitian dari peneliti adalah sebagai berikut: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Kepuasan kerja berpengaruh signifikan positif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H2: Budaya organisasi berpengaruh signifikan positif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H3: Motivasi kerja berpengaruh signifikan positif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H4: Kompensasi berpengaruh signifikan positif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H5: Kompensasi dapat memoderasi pengaruh signifikan kepuasan kerja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H6: Kompensasi dapat memoderasi pengaruh signifikan budaya organisasi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H7: Kompensasi dapat memoderasi pengaruh signifikan motivasi kerja terhadap retensi karyawan pada PT. Eloda Mitra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b="1" dirty="0">
              <a:effectLst/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dirty="0">
              <a:effectLst/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endParaRPr lang="en-US" sz="27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502235-B46D-AC35-C003-0A4A43EDF7A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3317"/>
          <a:stretch/>
        </p:blipFill>
        <p:spPr bwMode="auto">
          <a:xfrm>
            <a:off x="522630" y="1960086"/>
            <a:ext cx="7808650" cy="6431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1997</Words>
  <Application>Microsoft Office PowerPoint</Application>
  <PresentationFormat>Custom</PresentationFormat>
  <Paragraphs>247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Calibri (MS)</vt:lpstr>
      <vt:lpstr>Arial Bold</vt:lpstr>
      <vt:lpstr>Wingdings</vt:lpstr>
      <vt:lpstr>Calibri (MS) Bold</vt:lpstr>
      <vt:lpstr>Calibri</vt:lpstr>
      <vt:lpstr>Bookman Old Style</vt:lpstr>
      <vt:lpstr>Imprint MT Shadow</vt:lpstr>
      <vt:lpstr>Times New Roman</vt:lpstr>
      <vt:lpstr>Abadi</vt:lpstr>
      <vt:lpstr>Monotype Corsiva</vt:lpstr>
      <vt:lpstr>Georgia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Fredy Perdana Putra</cp:lastModifiedBy>
  <cp:revision>53</cp:revision>
  <dcterms:created xsi:type="dcterms:W3CDTF">2006-08-16T00:00:00Z</dcterms:created>
  <dcterms:modified xsi:type="dcterms:W3CDTF">2025-08-11T02:28:10Z</dcterms:modified>
  <dc:identifier>DAGtCcbk8zQ</dc:identifier>
</cp:coreProperties>
</file>